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1" r:id="rId3"/>
    <p:sldId id="269" r:id="rId4"/>
    <p:sldId id="257" r:id="rId5"/>
    <p:sldId id="270" r:id="rId6"/>
    <p:sldId id="258" r:id="rId7"/>
    <p:sldId id="264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 snapToGrid="0">
      <p:cViewPr varScale="1">
        <p:scale>
          <a:sx n="75" d="100"/>
          <a:sy n="75" d="100"/>
        </p:scale>
        <p:origin x="34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BFF93-8C12-4E93-B16D-2DFC25ED0F0A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290D6-DAD6-4A25-A421-D386C146B53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740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01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338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313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3600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965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7982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749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AT5-connection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95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AT5-plasterboard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290D6-DAD6-4A25-A421-D386C146B53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181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722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27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69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33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0201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154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01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37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7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223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07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0504B-E78A-4223-9E8D-FF6666E9B445}" type="datetimeFigureOut">
              <a:rPr lang="en-AU" smtClean="0"/>
              <a:t>14/03/2020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72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6DC1F145-170F-492E-8B68-8363A1107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607FEF-989E-4E76-B870-1FC8D45E7566}"/>
              </a:ext>
            </a:extLst>
          </p:cNvPr>
          <p:cNvCxnSpPr>
            <a:cxnSpLocks/>
          </p:cNvCxnSpPr>
          <p:nvPr/>
        </p:nvCxnSpPr>
        <p:spPr>
          <a:xfrm>
            <a:off x="4437157" y="9534022"/>
            <a:ext cx="1026141" cy="13067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2ADB4F-40B1-4CF3-9CA2-495E27D0C0AF}"/>
              </a:ext>
            </a:extLst>
          </p:cNvPr>
          <p:cNvSpPr txBox="1"/>
          <p:nvPr/>
        </p:nvSpPr>
        <p:spPr>
          <a:xfrm>
            <a:off x="3556000" y="127360"/>
            <a:ext cx="2745014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Top Beam (WB)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C1EEA9-DC45-459F-8CFB-2460878248B5}"/>
              </a:ext>
            </a:extLst>
          </p:cNvPr>
          <p:cNvSpPr/>
          <p:nvPr/>
        </p:nvSpPr>
        <p:spPr>
          <a:xfrm>
            <a:off x="4090813" y="2181936"/>
            <a:ext cx="595487" cy="569736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8A713F-200C-4B9F-BCDD-266A6EA12E26}"/>
              </a:ext>
            </a:extLst>
          </p:cNvPr>
          <p:cNvSpPr/>
          <p:nvPr/>
        </p:nvSpPr>
        <p:spPr>
          <a:xfrm>
            <a:off x="2539476" y="2181936"/>
            <a:ext cx="595487" cy="569736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00FA5E-23C9-4DAC-90F2-A2D834D86E4A}"/>
              </a:ext>
            </a:extLst>
          </p:cNvPr>
          <p:cNvSpPr/>
          <p:nvPr/>
        </p:nvSpPr>
        <p:spPr>
          <a:xfrm>
            <a:off x="2539476" y="4236512"/>
            <a:ext cx="595487" cy="569736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70CBAE-8A4E-4D0A-B804-1AE9E0F478CC}"/>
              </a:ext>
            </a:extLst>
          </p:cNvPr>
          <p:cNvSpPr/>
          <p:nvPr/>
        </p:nvSpPr>
        <p:spPr>
          <a:xfrm>
            <a:off x="4103251" y="4236512"/>
            <a:ext cx="595487" cy="569736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1DAC9E-842E-47EA-96FA-B75B9D1D6242}"/>
              </a:ext>
            </a:extLst>
          </p:cNvPr>
          <p:cNvSpPr/>
          <p:nvPr/>
        </p:nvSpPr>
        <p:spPr>
          <a:xfrm>
            <a:off x="4230513" y="6357592"/>
            <a:ext cx="595487" cy="569736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06E64C-6592-40A0-8A12-48C44BB152A0}"/>
              </a:ext>
            </a:extLst>
          </p:cNvPr>
          <p:cNvSpPr txBox="1"/>
          <p:nvPr/>
        </p:nvSpPr>
        <p:spPr>
          <a:xfrm>
            <a:off x="1062304" y="9289404"/>
            <a:ext cx="3338690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Bottom Beam (UB)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7F3D9C-2BE4-42B9-A726-770F60531897}"/>
              </a:ext>
            </a:extLst>
          </p:cNvPr>
          <p:cNvCxnSpPr>
            <a:cxnSpLocks/>
          </p:cNvCxnSpPr>
          <p:nvPr/>
        </p:nvCxnSpPr>
        <p:spPr>
          <a:xfrm flipH="1">
            <a:off x="1377990" y="6778665"/>
            <a:ext cx="781010" cy="199703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E921B9-A9DD-432D-A19E-9A8AF128DD9A}"/>
              </a:ext>
            </a:extLst>
          </p:cNvPr>
          <p:cNvCxnSpPr>
            <a:cxnSpLocks/>
          </p:cNvCxnSpPr>
          <p:nvPr/>
        </p:nvCxnSpPr>
        <p:spPr>
          <a:xfrm>
            <a:off x="2159000" y="6778665"/>
            <a:ext cx="678219" cy="188273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25FE6B-BD27-44D1-92D8-B6267B3D47A2}"/>
              </a:ext>
            </a:extLst>
          </p:cNvPr>
          <p:cNvCxnSpPr>
            <a:cxnSpLocks/>
          </p:cNvCxnSpPr>
          <p:nvPr/>
        </p:nvCxnSpPr>
        <p:spPr>
          <a:xfrm>
            <a:off x="2159000" y="6778665"/>
            <a:ext cx="2278157" cy="188273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D758B6-3B22-41D5-90D5-FD0C224F7E0E}"/>
              </a:ext>
            </a:extLst>
          </p:cNvPr>
          <p:cNvCxnSpPr>
            <a:cxnSpLocks/>
          </p:cNvCxnSpPr>
          <p:nvPr/>
        </p:nvCxnSpPr>
        <p:spPr>
          <a:xfrm>
            <a:off x="2159000" y="6778665"/>
            <a:ext cx="3644900" cy="170493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A82A5A-A3A5-45F4-AC37-6E160F722051}"/>
              </a:ext>
            </a:extLst>
          </p:cNvPr>
          <p:cNvSpPr txBox="1"/>
          <p:nvPr/>
        </p:nvSpPr>
        <p:spPr>
          <a:xfrm>
            <a:off x="643642" y="5868355"/>
            <a:ext cx="2786464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Hydraulic Rams and Axial LVDT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3FFE6-A9EA-45E5-938A-A6C055F4894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305327" y="4406485"/>
            <a:ext cx="3012393" cy="203454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B82B04-1958-47DE-9164-EA11B46AA13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337924" y="4319948"/>
            <a:ext cx="1288759" cy="8653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9C79AA-0602-493A-AC1B-11DB101D3AF3}"/>
              </a:ext>
            </a:extLst>
          </p:cNvPr>
          <p:cNvCxnSpPr>
            <a:cxnSpLocks/>
          </p:cNvCxnSpPr>
          <p:nvPr/>
        </p:nvCxnSpPr>
        <p:spPr>
          <a:xfrm flipV="1">
            <a:off x="1305327" y="2640760"/>
            <a:ext cx="1321356" cy="177401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99A920-6374-4830-AB19-3A4C6889E7BB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1305327" y="2668236"/>
            <a:ext cx="2872693" cy="173825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390D523-A44C-414B-98E6-42FDAE0B5F96}"/>
              </a:ext>
            </a:extLst>
          </p:cNvPr>
          <p:cNvSpPr txBox="1"/>
          <p:nvPr/>
        </p:nvSpPr>
        <p:spPr>
          <a:xfrm>
            <a:off x="45281" y="3895125"/>
            <a:ext cx="1377990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Lateral LVDT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C128F4-F24D-47D4-ADDC-116F576DC993}"/>
              </a:ext>
            </a:extLst>
          </p:cNvPr>
          <p:cNvSpPr txBox="1"/>
          <p:nvPr/>
        </p:nvSpPr>
        <p:spPr>
          <a:xfrm>
            <a:off x="1906459" y="1300936"/>
            <a:ext cx="2074991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Plasterboard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A6B01DA-EB18-445E-8B6A-773505295671}"/>
              </a:ext>
            </a:extLst>
          </p:cNvPr>
          <p:cNvCxnSpPr>
            <a:cxnSpLocks/>
          </p:cNvCxnSpPr>
          <p:nvPr/>
        </p:nvCxnSpPr>
        <p:spPr>
          <a:xfrm flipV="1">
            <a:off x="447139" y="835953"/>
            <a:ext cx="615165" cy="83281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9E9FF33-CCD2-4FC9-B785-5E295817D6F9}"/>
              </a:ext>
            </a:extLst>
          </p:cNvPr>
          <p:cNvSpPr txBox="1"/>
          <p:nvPr/>
        </p:nvSpPr>
        <p:spPr>
          <a:xfrm>
            <a:off x="1" y="1437004"/>
            <a:ext cx="1062304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Top Track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5E2FA6-0C71-4F23-98BC-1935F9B144A5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5897483" y="7399609"/>
            <a:ext cx="403531" cy="83678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B69D175-487E-4BF7-9851-53C50A6DFFC3}"/>
              </a:ext>
            </a:extLst>
          </p:cNvPr>
          <p:cNvSpPr txBox="1"/>
          <p:nvPr/>
        </p:nvSpPr>
        <p:spPr>
          <a:xfrm>
            <a:off x="5237564" y="6421136"/>
            <a:ext cx="1319838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Bottom Track</a:t>
            </a:r>
          </a:p>
        </p:txBody>
      </p:sp>
    </p:spTree>
    <p:extLst>
      <p:ext uri="{BB962C8B-B14F-4D97-AF65-F5344CB8AC3E}">
        <p14:creationId xmlns:p14="http://schemas.microsoft.com/office/powerpoint/2010/main" val="149470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kitchen, table, wooden&#10;&#10;Description automatically generated">
            <a:extLst>
              <a:ext uri="{FF2B5EF4-FFF2-40B4-BE49-F238E27FC236}">
                <a16:creationId xmlns:a16="http://schemas.microsoft.com/office/drawing/2014/main" id="{01534C5D-1F6C-44B8-82F7-1EFEB8AC8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2B2A65-A906-4776-8C5A-49E53A5129C6}"/>
              </a:ext>
            </a:extLst>
          </p:cNvPr>
          <p:cNvCxnSpPr>
            <a:cxnSpLocks/>
          </p:cNvCxnSpPr>
          <p:nvPr/>
        </p:nvCxnSpPr>
        <p:spPr>
          <a:xfrm>
            <a:off x="1943100" y="2930696"/>
            <a:ext cx="1065895" cy="90470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414B81-11D8-4B2D-9C2B-318CCDDA16CC}"/>
              </a:ext>
            </a:extLst>
          </p:cNvPr>
          <p:cNvSpPr txBox="1"/>
          <p:nvPr/>
        </p:nvSpPr>
        <p:spPr>
          <a:xfrm>
            <a:off x="1078143" y="1952223"/>
            <a:ext cx="1358899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Omega nogging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3EADFC-E129-444A-817B-BBC9255D113F}"/>
              </a:ext>
            </a:extLst>
          </p:cNvPr>
          <p:cNvCxnSpPr>
            <a:cxnSpLocks/>
          </p:cNvCxnSpPr>
          <p:nvPr/>
        </p:nvCxnSpPr>
        <p:spPr>
          <a:xfrm flipV="1">
            <a:off x="2476047" y="4000500"/>
            <a:ext cx="1924503" cy="248556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83BD9F-5157-44AC-ADEB-CA93469B6057}"/>
              </a:ext>
            </a:extLst>
          </p:cNvPr>
          <p:cNvSpPr txBox="1"/>
          <p:nvPr/>
        </p:nvSpPr>
        <p:spPr>
          <a:xfrm>
            <a:off x="1465495" y="6486068"/>
            <a:ext cx="1943094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Connecting clip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78156D-09FD-43DD-A92D-070F4E9F1FE8}"/>
              </a:ext>
            </a:extLst>
          </p:cNvPr>
          <p:cNvCxnSpPr>
            <a:cxnSpLocks/>
          </p:cNvCxnSpPr>
          <p:nvPr/>
        </p:nvCxnSpPr>
        <p:spPr>
          <a:xfrm flipH="1" flipV="1">
            <a:off x="5054600" y="3530600"/>
            <a:ext cx="830036" cy="20320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261D607-42B6-4502-89EB-7702A0DF3B91}"/>
              </a:ext>
            </a:extLst>
          </p:cNvPr>
          <p:cNvSpPr txBox="1"/>
          <p:nvPr/>
        </p:nvSpPr>
        <p:spPr>
          <a:xfrm>
            <a:off x="5295899" y="5562600"/>
            <a:ext cx="1253217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Service hole</a:t>
            </a:r>
          </a:p>
        </p:txBody>
      </p:sp>
    </p:spTree>
    <p:extLst>
      <p:ext uri="{BB962C8B-B14F-4D97-AF65-F5344CB8AC3E}">
        <p14:creationId xmlns:p14="http://schemas.microsoft.com/office/powerpoint/2010/main" val="304186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, brown, standing&#10;&#10;Description automatically generated">
            <a:extLst>
              <a:ext uri="{FF2B5EF4-FFF2-40B4-BE49-F238E27FC236}">
                <a16:creationId xmlns:a16="http://schemas.microsoft.com/office/drawing/2014/main" id="{B1AD0F43-B2C5-4A38-824B-7BDF4BC01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1B8461-C8CE-461F-9F86-B0796CBEEB9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377498" y="5778501"/>
            <a:ext cx="1377497" cy="235756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85C669-05A2-4610-8230-7A854028E6A2}"/>
              </a:ext>
            </a:extLst>
          </p:cNvPr>
          <p:cNvSpPr txBox="1"/>
          <p:nvPr/>
        </p:nvSpPr>
        <p:spPr>
          <a:xfrm>
            <a:off x="341996" y="8136067"/>
            <a:ext cx="2071003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Plasterboard open up</a:t>
            </a:r>
          </a:p>
        </p:txBody>
      </p:sp>
    </p:spTree>
    <p:extLst>
      <p:ext uri="{BB962C8B-B14F-4D97-AF65-F5344CB8AC3E}">
        <p14:creationId xmlns:p14="http://schemas.microsoft.com/office/powerpoint/2010/main" val="17037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outdoor, clock, window&#10;&#10;Description automatically generated">
            <a:extLst>
              <a:ext uri="{FF2B5EF4-FFF2-40B4-BE49-F238E27FC236}">
                <a16:creationId xmlns:a16="http://schemas.microsoft.com/office/drawing/2014/main" id="{AABF36B1-7C9A-40C0-B628-118DD208B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7036A3-37D2-40B2-BB89-B6A1948F58BB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065699" y="2692400"/>
            <a:ext cx="894550" cy="367991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10B0874-9A30-4120-8C44-68CBDB9861AB}"/>
              </a:ext>
            </a:extLst>
          </p:cNvPr>
          <p:cNvSpPr/>
          <p:nvPr/>
        </p:nvSpPr>
        <p:spPr>
          <a:xfrm>
            <a:off x="1784948" y="6908800"/>
            <a:ext cx="1212252" cy="1247777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D1F935-7A31-4C45-9CA3-5982A7276AC8}"/>
              </a:ext>
            </a:extLst>
          </p:cNvPr>
          <p:cNvSpPr/>
          <p:nvPr/>
        </p:nvSpPr>
        <p:spPr>
          <a:xfrm>
            <a:off x="362548" y="4673600"/>
            <a:ext cx="1212252" cy="1247777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00669A-8760-4551-BF17-22D22B795702}"/>
              </a:ext>
            </a:extLst>
          </p:cNvPr>
          <p:cNvSpPr/>
          <p:nvPr/>
        </p:nvSpPr>
        <p:spPr>
          <a:xfrm>
            <a:off x="4241800" y="952851"/>
            <a:ext cx="1587500" cy="1739549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970868-386A-4BE8-AD62-F5C445061C3B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997202" y="7569200"/>
            <a:ext cx="711198" cy="110966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1BD48D-D367-469D-AE3B-96A590B39B0A}"/>
              </a:ext>
            </a:extLst>
          </p:cNvPr>
          <p:cNvCxnSpPr>
            <a:cxnSpLocks/>
            <a:endCxn id="9" idx="6"/>
          </p:cNvCxnSpPr>
          <p:nvPr/>
        </p:nvCxnSpPr>
        <p:spPr>
          <a:xfrm flipH="1" flipV="1">
            <a:off x="1574800" y="5297489"/>
            <a:ext cx="4385449" cy="1074825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5407C9C-92B8-437A-8D96-A450278BECC1}"/>
              </a:ext>
            </a:extLst>
          </p:cNvPr>
          <p:cNvSpPr txBox="1"/>
          <p:nvPr/>
        </p:nvSpPr>
        <p:spPr>
          <a:xfrm>
            <a:off x="5216498" y="6372314"/>
            <a:ext cx="1487501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flanges and web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139F0-559A-46E6-966A-0F1E1A676B76}"/>
              </a:ext>
            </a:extLst>
          </p:cNvPr>
          <p:cNvSpPr txBox="1"/>
          <p:nvPr/>
        </p:nvSpPr>
        <p:spPr>
          <a:xfrm>
            <a:off x="2964649" y="8678866"/>
            <a:ext cx="1487501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flange</a:t>
            </a:r>
          </a:p>
        </p:txBody>
      </p:sp>
    </p:spTree>
    <p:extLst>
      <p:ext uri="{BB962C8B-B14F-4D97-AF65-F5344CB8AC3E}">
        <p14:creationId xmlns:p14="http://schemas.microsoft.com/office/powerpoint/2010/main" val="352246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uilding, sitting, counter&#10;&#10;Description automatically generated">
            <a:extLst>
              <a:ext uri="{FF2B5EF4-FFF2-40B4-BE49-F238E27FC236}">
                <a16:creationId xmlns:a16="http://schemas.microsoft.com/office/drawing/2014/main" id="{18FEEC45-3398-483D-9296-429F0B594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18319-50E5-4D50-8509-9F67CCDBE70E}"/>
              </a:ext>
            </a:extLst>
          </p:cNvPr>
          <p:cNvSpPr txBox="1"/>
          <p:nvPr/>
        </p:nvSpPr>
        <p:spPr>
          <a:xfrm>
            <a:off x="4838700" y="2514945"/>
            <a:ext cx="1001699" cy="98488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200" dirty="0"/>
              <a:t>Stud web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8374F-7ABC-4E3E-8862-58DE81004C61}"/>
              </a:ext>
            </a:extLst>
          </p:cNvPr>
          <p:cNvSpPr txBox="1"/>
          <p:nvPr/>
        </p:nvSpPr>
        <p:spPr>
          <a:xfrm>
            <a:off x="838200" y="3423169"/>
            <a:ext cx="1001699" cy="48923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200" dirty="0"/>
              <a:t>Track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6FF05-817D-45F4-8158-3C8A3F4893FA}"/>
              </a:ext>
            </a:extLst>
          </p:cNvPr>
          <p:cNvSpPr txBox="1"/>
          <p:nvPr/>
        </p:nvSpPr>
        <p:spPr>
          <a:xfrm>
            <a:off x="1003300" y="5791545"/>
            <a:ext cx="1001699" cy="98488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200" dirty="0"/>
              <a:t>End cleat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556773-A48F-4137-91CE-C2DA5842570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04999" y="5143500"/>
            <a:ext cx="1424001" cy="1140488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BA8874-1F02-40DA-A66F-B7C9B0C17AD7}"/>
              </a:ext>
            </a:extLst>
          </p:cNvPr>
          <p:cNvSpPr txBox="1"/>
          <p:nvPr/>
        </p:nvSpPr>
        <p:spPr>
          <a:xfrm rot="19749105">
            <a:off x="897161" y="7694888"/>
            <a:ext cx="2215676" cy="49244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200" dirty="0"/>
              <a:t>Track flange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AC3AC-D2C5-45AA-9C6E-9346DECB4BD4}"/>
              </a:ext>
            </a:extLst>
          </p:cNvPr>
          <p:cNvSpPr txBox="1"/>
          <p:nvPr/>
        </p:nvSpPr>
        <p:spPr>
          <a:xfrm>
            <a:off x="4572000" y="246221"/>
            <a:ext cx="2030399" cy="49244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200" dirty="0"/>
              <a:t>Stud flange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22AD8-6274-425B-B743-AA2EF06FEB7A}"/>
              </a:ext>
            </a:extLst>
          </p:cNvPr>
          <p:cNvSpPr txBox="1"/>
          <p:nvPr/>
        </p:nvSpPr>
        <p:spPr>
          <a:xfrm>
            <a:off x="4324349" y="7448666"/>
            <a:ext cx="2030399" cy="49244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200" dirty="0"/>
              <a:t>Stud flange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FA489D-986C-477C-9719-E2574F26A88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339549" y="5372100"/>
            <a:ext cx="1150151" cy="2076566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97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rick wall&#10;&#10;Description automatically generated">
            <a:extLst>
              <a:ext uri="{FF2B5EF4-FFF2-40B4-BE49-F238E27FC236}">
                <a16:creationId xmlns:a16="http://schemas.microsoft.com/office/drawing/2014/main" id="{56F52FC4-BDB1-4EAC-96B1-1763DC05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4" t="17104" r="2296" b="13373"/>
          <a:stretch/>
        </p:blipFill>
        <p:spPr>
          <a:xfrm>
            <a:off x="1" y="0"/>
            <a:ext cx="6858000" cy="990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30F3A8-3C35-4E2A-B5FB-AB8B6991ABA9}"/>
              </a:ext>
            </a:extLst>
          </p:cNvPr>
          <p:cNvSpPr txBox="1"/>
          <p:nvPr/>
        </p:nvSpPr>
        <p:spPr>
          <a:xfrm>
            <a:off x="4634668" y="171149"/>
            <a:ext cx="1001699" cy="98488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200" dirty="0"/>
              <a:t>Clip arms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8E3770-6365-4914-9AA9-F7C0EE6D060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67200" y="1156034"/>
            <a:ext cx="868318" cy="65807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A6A709C-6865-4E12-A49D-FB61C54A60F5}"/>
              </a:ext>
            </a:extLst>
          </p:cNvPr>
          <p:cNvSpPr/>
          <p:nvPr/>
        </p:nvSpPr>
        <p:spPr>
          <a:xfrm>
            <a:off x="3000774" y="1777470"/>
            <a:ext cx="2217164" cy="6358655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8C558-0256-4D6A-99AB-8F7C546148F3}"/>
              </a:ext>
            </a:extLst>
          </p:cNvPr>
          <p:cNvSpPr txBox="1"/>
          <p:nvPr/>
        </p:nvSpPr>
        <p:spPr>
          <a:xfrm>
            <a:off x="169709" y="171149"/>
            <a:ext cx="2217164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200" dirty="0"/>
              <a:t>Groove to attach on service hole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731DAA-40E1-4A37-AB7A-4E6DF2DDD28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178053" y="1648477"/>
            <a:ext cx="100238" cy="2183294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8EBBD6-53DC-40E2-9E44-30B76C43B5BA}"/>
              </a:ext>
            </a:extLst>
          </p:cNvPr>
          <p:cNvCxnSpPr>
            <a:cxnSpLocks/>
          </p:cNvCxnSpPr>
          <p:nvPr/>
        </p:nvCxnSpPr>
        <p:spPr>
          <a:xfrm flipV="1">
            <a:off x="5636367" y="2213105"/>
            <a:ext cx="0" cy="546495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ABE875-CE8F-4944-BEC2-F3F75057E374}"/>
              </a:ext>
            </a:extLst>
          </p:cNvPr>
          <p:cNvSpPr txBox="1"/>
          <p:nvPr/>
        </p:nvSpPr>
        <p:spPr>
          <a:xfrm rot="16200000">
            <a:off x="5287338" y="4544799"/>
            <a:ext cx="139423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400 mm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A510F0-8D5A-4F0B-B56C-98D5F3685A00}"/>
              </a:ext>
            </a:extLst>
          </p:cNvPr>
          <p:cNvCxnSpPr>
            <a:cxnSpLocks/>
          </p:cNvCxnSpPr>
          <p:nvPr/>
        </p:nvCxnSpPr>
        <p:spPr>
          <a:xfrm>
            <a:off x="1651326" y="8407400"/>
            <a:ext cx="3326239" cy="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3CDE5C-5FB6-4769-AE5D-38A514799C15}"/>
              </a:ext>
            </a:extLst>
          </p:cNvPr>
          <p:cNvSpPr txBox="1"/>
          <p:nvPr/>
        </p:nvSpPr>
        <p:spPr>
          <a:xfrm>
            <a:off x="2457454" y="8577092"/>
            <a:ext cx="139423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200 mm</a:t>
            </a:r>
          </a:p>
        </p:txBody>
      </p:sp>
    </p:spTree>
    <p:extLst>
      <p:ext uri="{BB962C8B-B14F-4D97-AF65-F5344CB8AC3E}">
        <p14:creationId xmlns:p14="http://schemas.microsoft.com/office/powerpoint/2010/main" val="315511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table, black, white&#10;&#10;Description automatically generated">
            <a:extLst>
              <a:ext uri="{FF2B5EF4-FFF2-40B4-BE49-F238E27FC236}">
                <a16:creationId xmlns:a16="http://schemas.microsoft.com/office/drawing/2014/main" id="{A97A6162-1298-4A1E-A6A5-C871473B8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t="1113" r="21269" b="42856"/>
          <a:stretch/>
        </p:blipFill>
        <p:spPr>
          <a:xfrm>
            <a:off x="-1" y="0"/>
            <a:ext cx="6863241" cy="99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288684-3C65-4D2B-8850-E6E63EFC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12" y="101600"/>
            <a:ext cx="2543551" cy="25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hite wall&#10;&#10;Description automatically generated">
            <a:extLst>
              <a:ext uri="{FF2B5EF4-FFF2-40B4-BE49-F238E27FC236}">
                <a16:creationId xmlns:a16="http://schemas.microsoft.com/office/drawing/2014/main" id="{69AE06AD-7AE9-4BAF-B853-21D088CAA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" t="15788" r="10827" b="-915"/>
          <a:stretch/>
        </p:blipFill>
        <p:spPr>
          <a:xfrm>
            <a:off x="1" y="0"/>
            <a:ext cx="6858000" cy="1005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004A7C-350F-4098-B6C3-7DC184786519}"/>
              </a:ext>
            </a:extLst>
          </p:cNvPr>
          <p:cNvCxnSpPr>
            <a:cxnSpLocks/>
          </p:cNvCxnSpPr>
          <p:nvPr/>
        </p:nvCxnSpPr>
        <p:spPr>
          <a:xfrm flipV="1">
            <a:off x="2813376" y="7867650"/>
            <a:ext cx="3092124" cy="10922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639B19-DBB3-48FA-A46E-B0A97945ADAF}"/>
              </a:ext>
            </a:extLst>
          </p:cNvPr>
          <p:cNvSpPr txBox="1"/>
          <p:nvPr/>
        </p:nvSpPr>
        <p:spPr>
          <a:xfrm rot="20466514">
            <a:off x="4038605" y="8519467"/>
            <a:ext cx="139423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61 mm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885A1D-3E13-4C41-912A-3C0585DD4F47}"/>
              </a:ext>
            </a:extLst>
          </p:cNvPr>
          <p:cNvCxnSpPr>
            <a:cxnSpLocks/>
          </p:cNvCxnSpPr>
          <p:nvPr/>
        </p:nvCxnSpPr>
        <p:spPr>
          <a:xfrm flipV="1">
            <a:off x="6019800" y="965200"/>
            <a:ext cx="0" cy="67310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D1AEF5-9E92-4BEF-AF0B-283A992E00DE}"/>
              </a:ext>
            </a:extLst>
          </p:cNvPr>
          <p:cNvSpPr txBox="1"/>
          <p:nvPr/>
        </p:nvSpPr>
        <p:spPr>
          <a:xfrm rot="16200000">
            <a:off x="5709039" y="4278059"/>
            <a:ext cx="139423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100 mm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96E815-8285-47A3-A935-351CB2A3205F}"/>
              </a:ext>
            </a:extLst>
          </p:cNvPr>
          <p:cNvCxnSpPr>
            <a:cxnSpLocks/>
          </p:cNvCxnSpPr>
          <p:nvPr/>
        </p:nvCxnSpPr>
        <p:spPr>
          <a:xfrm flipH="1" flipV="1">
            <a:off x="1047750" y="4508891"/>
            <a:ext cx="1581150" cy="17740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4E50AD-6C04-44DD-BB95-4A08DC2ED10A}"/>
              </a:ext>
            </a:extLst>
          </p:cNvPr>
          <p:cNvSpPr txBox="1"/>
          <p:nvPr/>
        </p:nvSpPr>
        <p:spPr>
          <a:xfrm rot="269778">
            <a:off x="1394970" y="3815094"/>
            <a:ext cx="139423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40 mm</a:t>
            </a:r>
          </a:p>
        </p:txBody>
      </p:sp>
    </p:spTree>
    <p:extLst>
      <p:ext uri="{BB962C8B-B14F-4D97-AF65-F5344CB8AC3E}">
        <p14:creationId xmlns:p14="http://schemas.microsoft.com/office/powerpoint/2010/main" val="382187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one bench&#10;&#10;Description automatically generated">
            <a:extLst>
              <a:ext uri="{FF2B5EF4-FFF2-40B4-BE49-F238E27FC236}">
                <a16:creationId xmlns:a16="http://schemas.microsoft.com/office/drawing/2014/main" id="{ADE181D7-DF18-4735-934D-87381EA37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326ED9-C301-4A6D-BABB-CECC346FB0F5}"/>
              </a:ext>
            </a:extLst>
          </p:cNvPr>
          <p:cNvSpPr txBox="1"/>
          <p:nvPr/>
        </p:nvSpPr>
        <p:spPr>
          <a:xfrm>
            <a:off x="3287979" y="7712939"/>
            <a:ext cx="1683797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Hydraulic ram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4CA503-4323-4CE7-9A0A-A9E2BA08AE0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4129878" y="6125029"/>
            <a:ext cx="0" cy="158791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E6A3E4-1207-4A6E-97D8-54A2523478F4}"/>
              </a:ext>
            </a:extLst>
          </p:cNvPr>
          <p:cNvSpPr txBox="1"/>
          <p:nvPr/>
        </p:nvSpPr>
        <p:spPr>
          <a:xfrm>
            <a:off x="381142" y="6965453"/>
            <a:ext cx="1683797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Bottom end plate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DD41C3-8EA8-4A2C-AFA8-A96167FB38DA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223041" y="5355771"/>
            <a:ext cx="1505082" cy="160968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3A5A61-370C-49CE-8DE5-AAAEC4292A8B}"/>
              </a:ext>
            </a:extLst>
          </p:cNvPr>
          <p:cNvSpPr txBox="1"/>
          <p:nvPr/>
        </p:nvSpPr>
        <p:spPr>
          <a:xfrm>
            <a:off x="872337" y="458278"/>
            <a:ext cx="1683797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Loading plate split between rams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2FF32E-0862-46DB-8154-E6E19A8A67C4}"/>
              </a:ext>
            </a:extLst>
          </p:cNvPr>
          <p:cNvCxnSpPr>
            <a:cxnSpLocks/>
          </p:cNvCxnSpPr>
          <p:nvPr/>
        </p:nvCxnSpPr>
        <p:spPr>
          <a:xfrm flipH="1">
            <a:off x="1223041" y="2415224"/>
            <a:ext cx="475130" cy="1619747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EE1D8-D770-419B-993A-A616B0EEC00E}"/>
              </a:ext>
            </a:extLst>
          </p:cNvPr>
          <p:cNvCxnSpPr>
            <a:cxnSpLocks/>
          </p:cNvCxnSpPr>
          <p:nvPr/>
        </p:nvCxnSpPr>
        <p:spPr>
          <a:xfrm>
            <a:off x="1698171" y="2415224"/>
            <a:ext cx="3273605" cy="124963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02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rty window&#10;&#10;Description automatically generated">
            <a:extLst>
              <a:ext uri="{FF2B5EF4-FFF2-40B4-BE49-F238E27FC236}">
                <a16:creationId xmlns:a16="http://schemas.microsoft.com/office/drawing/2014/main" id="{37308DA5-F4AF-4777-9867-702123858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9980E47-EC67-4EFC-964C-B4025366C0A4}"/>
              </a:ext>
            </a:extLst>
          </p:cNvPr>
          <p:cNvSpPr/>
          <p:nvPr/>
        </p:nvSpPr>
        <p:spPr>
          <a:xfrm>
            <a:off x="2226824" y="4789714"/>
            <a:ext cx="885372" cy="235222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B6201-4920-4A58-8C9F-914B80582EE4}"/>
              </a:ext>
            </a:extLst>
          </p:cNvPr>
          <p:cNvSpPr txBox="1"/>
          <p:nvPr/>
        </p:nvSpPr>
        <p:spPr>
          <a:xfrm>
            <a:off x="668475" y="8786963"/>
            <a:ext cx="3116699" cy="9784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Local buckling of the flange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F52784-8A3F-4DAB-93AA-58A2A1DD79BE}"/>
              </a:ext>
            </a:extLst>
          </p:cNvPr>
          <p:cNvSpPr/>
          <p:nvPr/>
        </p:nvSpPr>
        <p:spPr>
          <a:xfrm>
            <a:off x="4453648" y="5087256"/>
            <a:ext cx="885372" cy="235222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8659BD-01FD-4A12-B108-8796CCBC1FCD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226825" y="7141934"/>
            <a:ext cx="371232" cy="1645029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A2E1FC-74A4-452C-A03D-9E906787E3C0}"/>
              </a:ext>
            </a:extLst>
          </p:cNvPr>
          <p:cNvCxnSpPr>
            <a:cxnSpLocks/>
            <a:stCxn id="5" idx="0"/>
            <a:endCxn id="6" idx="3"/>
          </p:cNvCxnSpPr>
          <p:nvPr/>
        </p:nvCxnSpPr>
        <p:spPr>
          <a:xfrm flipV="1">
            <a:off x="2226825" y="7095001"/>
            <a:ext cx="2356483" cy="169196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768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880D13C3-F9F9-4D78-909E-B99B7B8DD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6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117F9F7-3C2B-4052-AD1B-C87368241DF0}"/>
              </a:ext>
            </a:extLst>
          </p:cNvPr>
          <p:cNvSpPr/>
          <p:nvPr/>
        </p:nvSpPr>
        <p:spPr>
          <a:xfrm>
            <a:off x="1474351" y="3224886"/>
            <a:ext cx="3116699" cy="4033163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6171CC-9148-44D5-9047-1C54B568AB00}"/>
              </a:ext>
            </a:extLst>
          </p:cNvPr>
          <p:cNvCxnSpPr>
            <a:cxnSpLocks/>
            <a:stCxn id="6" idx="0"/>
            <a:endCxn id="4" idx="6"/>
          </p:cNvCxnSpPr>
          <p:nvPr/>
        </p:nvCxnSpPr>
        <p:spPr>
          <a:xfrm flipH="1" flipV="1">
            <a:off x="4591050" y="5241468"/>
            <a:ext cx="1192726" cy="690432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9F1C29-AF11-4648-9B2D-0EF2D9FF5D1C}"/>
              </a:ext>
            </a:extLst>
          </p:cNvPr>
          <p:cNvSpPr txBox="1"/>
          <p:nvPr/>
        </p:nvSpPr>
        <p:spPr>
          <a:xfrm>
            <a:off x="5010150" y="5931900"/>
            <a:ext cx="1547252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Local buckling of the flange</a:t>
            </a:r>
          </a:p>
        </p:txBody>
      </p:sp>
    </p:spTree>
    <p:extLst>
      <p:ext uri="{BB962C8B-B14F-4D97-AF65-F5344CB8AC3E}">
        <p14:creationId xmlns:p14="http://schemas.microsoft.com/office/powerpoint/2010/main" val="181221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train, track, old&#10;&#10;Description automatically generated">
            <a:extLst>
              <a:ext uri="{FF2B5EF4-FFF2-40B4-BE49-F238E27FC236}">
                <a16:creationId xmlns:a16="http://schemas.microsoft.com/office/drawing/2014/main" id="{B2F63621-4DFC-48F3-B99E-9F6C0F4E8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2" b="32593"/>
          <a:stretch/>
        </p:blipFill>
        <p:spPr>
          <a:xfrm rot="5400000">
            <a:off x="-1524001" y="1523999"/>
            <a:ext cx="9906000" cy="68580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3E7448-2FE3-42F1-A628-8EDC3A045960}"/>
              </a:ext>
            </a:extLst>
          </p:cNvPr>
          <p:cNvSpPr/>
          <p:nvPr/>
        </p:nvSpPr>
        <p:spPr>
          <a:xfrm>
            <a:off x="139037" y="2237915"/>
            <a:ext cx="3116699" cy="4033163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7D12BF-2F54-49E4-A9DD-92987B9005C2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H="1" flipV="1">
            <a:off x="1697387" y="6271078"/>
            <a:ext cx="392361" cy="1259443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9257C0-020F-4559-998F-D64C04EF7466}"/>
              </a:ext>
            </a:extLst>
          </p:cNvPr>
          <p:cNvSpPr txBox="1"/>
          <p:nvPr/>
        </p:nvSpPr>
        <p:spPr>
          <a:xfrm>
            <a:off x="923760" y="7530521"/>
            <a:ext cx="2331976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on the web during loading</a:t>
            </a:r>
          </a:p>
        </p:txBody>
      </p:sp>
    </p:spTree>
    <p:extLst>
      <p:ext uri="{BB962C8B-B14F-4D97-AF65-F5344CB8AC3E}">
        <p14:creationId xmlns:p14="http://schemas.microsoft.com/office/powerpoint/2010/main" val="292785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oor&#10;&#10;Description automatically generated">
            <a:extLst>
              <a:ext uri="{FF2B5EF4-FFF2-40B4-BE49-F238E27FC236}">
                <a16:creationId xmlns:a16="http://schemas.microsoft.com/office/drawing/2014/main" id="{279915F0-7A1F-4192-B598-70992A33A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/>
          <a:stretch/>
        </p:blipFill>
        <p:spPr>
          <a:xfrm rot="10800000">
            <a:off x="0" y="0"/>
            <a:ext cx="6858000" cy="9906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B918424-9158-4223-9B09-168CC7E07935}"/>
              </a:ext>
            </a:extLst>
          </p:cNvPr>
          <p:cNvSpPr/>
          <p:nvPr/>
        </p:nvSpPr>
        <p:spPr>
          <a:xfrm>
            <a:off x="1774949" y="2754986"/>
            <a:ext cx="3116699" cy="4033163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B36CC6-D2E8-45E4-927C-E12AB8C88F1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001323" y="4572000"/>
            <a:ext cx="773626" cy="14869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CF8604-DD54-4FC0-9E67-795CCE598E6F}"/>
              </a:ext>
            </a:extLst>
          </p:cNvPr>
          <p:cNvSpPr txBox="1"/>
          <p:nvPr/>
        </p:nvSpPr>
        <p:spPr>
          <a:xfrm>
            <a:off x="227697" y="6058900"/>
            <a:ext cx="1547252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Local buckling of the flange</a:t>
            </a:r>
          </a:p>
        </p:txBody>
      </p:sp>
    </p:spTree>
    <p:extLst>
      <p:ext uri="{BB962C8B-B14F-4D97-AF65-F5344CB8AC3E}">
        <p14:creationId xmlns:p14="http://schemas.microsoft.com/office/powerpoint/2010/main" val="419021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door&#10;&#10;Description automatically generated">
            <a:extLst>
              <a:ext uri="{FF2B5EF4-FFF2-40B4-BE49-F238E27FC236}">
                <a16:creationId xmlns:a16="http://schemas.microsoft.com/office/drawing/2014/main" id="{603895F0-7B98-4803-9F3D-A5B34AC44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4000" y="1524000"/>
            <a:ext cx="990599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7402A1-84FD-4128-BC08-EC8615C510C7}"/>
              </a:ext>
            </a:extLst>
          </p:cNvPr>
          <p:cNvSpPr txBox="1"/>
          <p:nvPr/>
        </p:nvSpPr>
        <p:spPr>
          <a:xfrm>
            <a:off x="4344818" y="3106341"/>
            <a:ext cx="1395582" cy="184665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Local crushing in edge stud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509659-7280-408F-B7EE-4C750F924921}"/>
              </a:ext>
            </a:extLst>
          </p:cNvPr>
          <p:cNvSpPr/>
          <p:nvPr/>
        </p:nvSpPr>
        <p:spPr>
          <a:xfrm>
            <a:off x="381001" y="2495639"/>
            <a:ext cx="3352100" cy="5733961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08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treet&#10;&#10;Description automatically generated">
            <a:extLst>
              <a:ext uri="{FF2B5EF4-FFF2-40B4-BE49-F238E27FC236}">
                <a16:creationId xmlns:a16="http://schemas.microsoft.com/office/drawing/2014/main" id="{96EC66CE-3FFE-48EA-84D7-2AA2C32B1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91F5CF-7EC1-426E-ACA0-83A189E75E16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263198" y="4775201"/>
            <a:ext cx="1924502" cy="12837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A1D9F3-AD87-4E0D-9BBE-1A80D91F8030}"/>
              </a:ext>
            </a:extLst>
          </p:cNvPr>
          <p:cNvSpPr txBox="1"/>
          <p:nvPr/>
        </p:nvSpPr>
        <p:spPr>
          <a:xfrm>
            <a:off x="227696" y="6058901"/>
            <a:ext cx="2071003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Crack on ambient side plasterboard at Stud3</a:t>
            </a:r>
          </a:p>
        </p:txBody>
      </p:sp>
    </p:spTree>
    <p:extLst>
      <p:ext uri="{BB962C8B-B14F-4D97-AF65-F5344CB8AC3E}">
        <p14:creationId xmlns:p14="http://schemas.microsoft.com/office/powerpoint/2010/main" val="75854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building, man, riding&#10;&#10;Description automatically generated">
            <a:extLst>
              <a:ext uri="{FF2B5EF4-FFF2-40B4-BE49-F238E27FC236}">
                <a16:creationId xmlns:a16="http://schemas.microsoft.com/office/drawing/2014/main" id="{EEB7F2C0-BB26-4101-AADB-376E28069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6" b="14387"/>
          <a:stretch/>
        </p:blipFill>
        <p:spPr>
          <a:xfrm rot="16200000">
            <a:off x="-1524002" y="1524001"/>
            <a:ext cx="9906003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BCA944-5FF8-4A57-BB06-0A3541DA584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263198" y="4775202"/>
            <a:ext cx="1924502" cy="1283700"/>
          </a:xfrm>
          <a:prstGeom prst="straightConnector1">
            <a:avLst/>
          </a:prstGeom>
          <a:ln w="635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DBF1E8F-577B-427D-AF11-B66B232BA902}"/>
              </a:ext>
            </a:extLst>
          </p:cNvPr>
          <p:cNvSpPr txBox="1"/>
          <p:nvPr/>
        </p:nvSpPr>
        <p:spPr>
          <a:xfrm>
            <a:off x="227696" y="6058902"/>
            <a:ext cx="2071003" cy="19569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179" dirty="0"/>
              <a:t>Buckling of web and </a:t>
            </a:r>
            <a:r>
              <a:rPr lang="en-AU" sz="3179"/>
              <a:t>flanges in </a:t>
            </a:r>
            <a:r>
              <a:rPr lang="en-AU" sz="3179" dirty="0"/>
              <a:t>Stud3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9FD50D-53FD-474E-A6C0-1E396231E94C}"/>
              </a:ext>
            </a:extLst>
          </p:cNvPr>
          <p:cNvSpPr/>
          <p:nvPr/>
        </p:nvSpPr>
        <p:spPr>
          <a:xfrm>
            <a:off x="3098801" y="2025739"/>
            <a:ext cx="3352100" cy="4033163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5316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2554</TotalTime>
  <Words>136</Words>
  <Application>Microsoft Office PowerPoint</Application>
  <PresentationFormat>A4 Paper (210x297 mm)</PresentationFormat>
  <Paragraphs>54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AT3-stud-crushing.pdf</dc:title>
  <dc:creator>Harikrishnan Magarabooshanam</dc:creator>
  <cp:lastModifiedBy>Harikrishnan Magarabooshanam</cp:lastModifiedBy>
  <cp:revision>28</cp:revision>
  <dcterms:created xsi:type="dcterms:W3CDTF">2019-09-11T03:49:25Z</dcterms:created>
  <dcterms:modified xsi:type="dcterms:W3CDTF">2020-03-14T08:54:28Z</dcterms:modified>
</cp:coreProperties>
</file>